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4" r:id="rId3"/>
    <p:sldId id="274" r:id="rId4"/>
    <p:sldId id="266" r:id="rId5"/>
    <p:sldId id="267" r:id="rId6"/>
    <p:sldId id="269" r:id="rId7"/>
    <p:sldId id="277" r:id="rId8"/>
    <p:sldId id="268" r:id="rId9"/>
    <p:sldId id="276" r:id="rId10"/>
    <p:sldId id="270" r:id="rId11"/>
    <p:sldId id="272" r:id="rId12"/>
    <p:sldId id="275" r:id="rId13"/>
    <p:sldId id="273" r:id="rId14"/>
    <p:sldId id="278" r:id="rId15"/>
    <p:sldId id="279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210" autoAdjust="0"/>
    <p:restoredTop sz="94660"/>
  </p:normalViewPr>
  <p:slideViewPr>
    <p:cSldViewPr snapToGrid="0">
      <p:cViewPr varScale="1">
        <p:scale>
          <a:sx n="93" d="100"/>
          <a:sy n="93" d="100"/>
        </p:scale>
        <p:origin x="26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g>
</file>

<file path=ppt/media/image10.jpeg>
</file>

<file path=ppt/media/image11.png>
</file>

<file path=ppt/media/image12.png>
</file>

<file path=ppt/media/image13.png>
</file>

<file path=ppt/media/image14.jpeg>
</file>

<file path=ppt/media/image15.jpg>
</file>

<file path=ppt/media/image16.png>
</file>

<file path=ppt/media/image17.gif>
</file>

<file path=ppt/media/image17.sv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jpg>
</file>

<file path=ppt/media/image27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E43D4-5292-41A4-8EB7-6B53CBA357EB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EBA07-78E9-414A-B3DE-30168F6725A3}" type="slidenum">
              <a:rPr lang="ko-KR" altLang="en-US" smtClean="0"/>
              <a:t>‹N›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5417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E43D4-5292-41A4-8EB7-6B53CBA357EB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EBA07-78E9-414A-B3DE-30168F6725A3}" type="slidenum">
              <a:rPr lang="ko-KR" altLang="en-US" smtClean="0"/>
              <a:t>‹N›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82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E43D4-5292-41A4-8EB7-6B53CBA357EB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EBA07-78E9-414A-B3DE-30168F6725A3}" type="slidenum">
              <a:rPr lang="ko-KR" altLang="en-US" smtClean="0"/>
              <a:t>‹N›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5398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E43D4-5292-41A4-8EB7-6B53CBA357EB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EBA07-78E9-414A-B3DE-30168F6725A3}" type="slidenum">
              <a:rPr lang="ko-KR" altLang="en-US" smtClean="0"/>
              <a:t>‹N›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4219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E43D4-5292-41A4-8EB7-6B53CBA357EB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EBA07-78E9-414A-B3DE-30168F6725A3}" type="slidenum">
              <a:rPr lang="ko-KR" altLang="en-US" smtClean="0"/>
              <a:t>‹N›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9455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E43D4-5292-41A4-8EB7-6B53CBA357EB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EBA07-78E9-414A-B3DE-30168F6725A3}" type="slidenum">
              <a:rPr lang="ko-KR" altLang="en-US" smtClean="0"/>
              <a:t>‹N›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9962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E43D4-5292-41A4-8EB7-6B53CBA357EB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EBA07-78E9-414A-B3DE-30168F6725A3}" type="slidenum">
              <a:rPr lang="ko-KR" altLang="en-US" smtClean="0"/>
              <a:t>‹N›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8616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E43D4-5292-41A4-8EB7-6B53CBA357EB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EBA07-78E9-414A-B3DE-30168F6725A3}" type="slidenum">
              <a:rPr lang="ko-KR" altLang="en-US" smtClean="0"/>
              <a:t>‹N›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3316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E43D4-5292-41A4-8EB7-6B53CBA357EB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EBA07-78E9-414A-B3DE-30168F6725A3}" type="slidenum">
              <a:rPr lang="ko-KR" altLang="en-US" smtClean="0"/>
              <a:t>‹N›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1997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E43D4-5292-41A4-8EB7-6B53CBA357EB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EBA07-78E9-414A-B3DE-30168F6725A3}" type="slidenum">
              <a:rPr lang="ko-KR" altLang="en-US" smtClean="0"/>
              <a:t>‹N›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0625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E43D4-5292-41A4-8EB7-6B53CBA357EB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EBA07-78E9-414A-B3DE-30168F6725A3}" type="slidenum">
              <a:rPr lang="ko-KR" altLang="en-US" smtClean="0"/>
              <a:t>‹N›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4204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48CA410-49E5-A508-B76B-4088FF9EAEC7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"/>
            <a:ext cx="12192000" cy="6858000"/>
          </a:xfrm>
          <a:prstGeom prst="rect">
            <a:avLst/>
          </a:prstGeom>
        </p:spPr>
      </p:pic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E43D4-5292-41A4-8EB7-6B53CBA357EB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1EBA07-78E9-414A-B3DE-30168F6725A3}" type="slidenum">
              <a:rPr lang="ko-KR" altLang="en-US" smtClean="0"/>
              <a:t>‹N›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849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gif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B27D6EE9-0EE1-0CF4-AA4C-9190C49230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9A68CCE0-B2AA-4637-91B1-56EDD90F71BE}"/>
              </a:ext>
            </a:extLst>
          </p:cNvPr>
          <p:cNvSpPr txBox="1">
            <a:spLocks/>
          </p:cNvSpPr>
          <p:nvPr/>
        </p:nvSpPr>
        <p:spPr>
          <a:xfrm>
            <a:off x="336000" y="1611256"/>
            <a:ext cx="11520000" cy="21673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400" b="1" dirty="0">
                <a:latin typeface="Calibri" panose="020F0502020204030204" pitchFamily="34" charset="0"/>
                <a:cs typeface="Calibri" panose="020F0502020204030204" pitchFamily="34" charset="0"/>
              </a:rPr>
              <a:t>Using spatialized water sound sequences for traffic noise mitigation:</a:t>
            </a:r>
          </a:p>
          <a:p>
            <a:r>
              <a:rPr lang="en-US" altLang="ko-KR" sz="44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2800" b="1" dirty="0">
                <a:latin typeface="Calibri" panose="020F0502020204030204" pitchFamily="34" charset="0"/>
                <a:cs typeface="Calibri" panose="020F0502020204030204" pitchFamily="34" charset="0"/>
              </a:rPr>
              <a:t>correlation analysis of subjective evaluation and neural measurements</a:t>
            </a:r>
            <a:endParaRPr lang="ko-KR" alt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89D3A266-91DD-4623-8946-56932F312995}"/>
              </a:ext>
            </a:extLst>
          </p:cNvPr>
          <p:cNvSpPr txBox="1">
            <a:spLocks/>
          </p:cNvSpPr>
          <p:nvPr/>
        </p:nvSpPr>
        <p:spPr>
          <a:xfrm>
            <a:off x="336000" y="4257978"/>
            <a:ext cx="11520000" cy="120268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altLang="ko-KR" sz="32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Jian LI</a:t>
            </a:r>
            <a:r>
              <a:rPr lang="it-IT" altLang="ko-KR" sz="32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; Luigi MAFFEI; Aniello PASCALE; Massimiliano MASULLO</a:t>
            </a:r>
            <a:endParaRPr lang="en-US" altLang="ko-KR" sz="3200" dirty="0"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  <p:sp>
        <p:nvSpPr>
          <p:cNvPr id="10" name="텍스트 개체 틀 3">
            <a:extLst>
              <a:ext uri="{FF2B5EF4-FFF2-40B4-BE49-F238E27FC236}">
                <a16:creationId xmlns:a16="http://schemas.microsoft.com/office/drawing/2014/main" id="{B11C38BC-E3FB-439A-8AD6-04487BC69DC9}"/>
              </a:ext>
            </a:extLst>
          </p:cNvPr>
          <p:cNvSpPr txBox="1">
            <a:spLocks/>
          </p:cNvSpPr>
          <p:nvPr/>
        </p:nvSpPr>
        <p:spPr>
          <a:xfrm>
            <a:off x="336000" y="5049730"/>
            <a:ext cx="11529728" cy="110960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400" dirty="0"/>
              <a:t>Department of Architecture and Industrial Design, </a:t>
            </a:r>
          </a:p>
          <a:p>
            <a:pPr marL="0" indent="0" algn="ctr">
              <a:buNone/>
            </a:pPr>
            <a:r>
              <a:rPr lang="it-IT" sz="2400" dirty="0"/>
              <a:t>Università degli Studi della Campania “Luigi Vanvitelli”, </a:t>
            </a:r>
            <a:r>
              <a:rPr lang="it-IT" sz="2400" dirty="0" err="1"/>
              <a:t>Italy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151602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D112916-F728-D8B4-8803-1F7E6A59B25C}"/>
              </a:ext>
            </a:extLst>
          </p:cNvPr>
          <p:cNvSpPr txBox="1"/>
          <p:nvPr/>
        </p:nvSpPr>
        <p:spPr>
          <a:xfrm>
            <a:off x="0" y="132735"/>
            <a:ext cx="5043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 err="1">
                <a:solidFill>
                  <a:schemeClr val="bg1"/>
                </a:solidFill>
              </a:rPr>
              <a:t>Results</a:t>
            </a:r>
            <a:endParaRPr lang="it-IT" sz="3200" dirty="0">
              <a:solidFill>
                <a:schemeClr val="bg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1861B4D-4297-FE02-584C-6D3890F871B5}"/>
              </a:ext>
            </a:extLst>
          </p:cNvPr>
          <p:cNvSpPr txBox="1"/>
          <p:nvPr/>
        </p:nvSpPr>
        <p:spPr>
          <a:xfrm>
            <a:off x="162232" y="973394"/>
            <a:ext cx="119104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The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EEG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spectral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power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across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different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conditions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brain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regions</a:t>
            </a: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7859A08-C9D4-B70C-2568-BCC5E42E82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12" y="1635957"/>
            <a:ext cx="10908542" cy="4689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097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D112916-F728-D8B4-8803-1F7E6A59B25C}"/>
              </a:ext>
            </a:extLst>
          </p:cNvPr>
          <p:cNvSpPr txBox="1"/>
          <p:nvPr/>
        </p:nvSpPr>
        <p:spPr>
          <a:xfrm>
            <a:off x="0" y="132735"/>
            <a:ext cx="5043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 err="1">
                <a:solidFill>
                  <a:schemeClr val="bg1"/>
                </a:solidFill>
              </a:rPr>
              <a:t>Results</a:t>
            </a:r>
            <a:endParaRPr lang="it-IT" sz="3200" dirty="0">
              <a:solidFill>
                <a:schemeClr val="bg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1861B4D-4297-FE02-584C-6D3890F871B5}"/>
              </a:ext>
            </a:extLst>
          </p:cNvPr>
          <p:cNvSpPr txBox="1"/>
          <p:nvPr/>
        </p:nvSpPr>
        <p:spPr>
          <a:xfrm>
            <a:off x="162232" y="973394"/>
            <a:ext cx="1185770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3) The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correlation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theta alpha ratio, gamma power and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emotional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salience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49A5FC7-DB8B-87FF-420B-2B28FF7B17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39" y="1602664"/>
            <a:ext cx="11193705" cy="497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071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D112916-F728-D8B4-8803-1F7E6A59B25C}"/>
              </a:ext>
            </a:extLst>
          </p:cNvPr>
          <p:cNvSpPr txBox="1"/>
          <p:nvPr/>
        </p:nvSpPr>
        <p:spPr>
          <a:xfrm>
            <a:off x="0" y="132735"/>
            <a:ext cx="5043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 err="1">
                <a:solidFill>
                  <a:schemeClr val="bg1"/>
                </a:solidFill>
              </a:rPr>
              <a:t>Results</a:t>
            </a:r>
            <a:endParaRPr lang="it-IT" sz="3200" dirty="0">
              <a:solidFill>
                <a:schemeClr val="bg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1861B4D-4297-FE02-584C-6D3890F871B5}"/>
              </a:ext>
            </a:extLst>
          </p:cNvPr>
          <p:cNvSpPr txBox="1"/>
          <p:nvPr/>
        </p:nvSpPr>
        <p:spPr>
          <a:xfrm>
            <a:off x="162232" y="973394"/>
            <a:ext cx="118577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4) The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connectivity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across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different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conditions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frequency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bands</a:t>
            </a: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dirty="0"/>
          </a:p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ADE4269-65AB-3F89-92EF-61F36C5D09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83"/>
          <a:stretch/>
        </p:blipFill>
        <p:spPr>
          <a:xfrm>
            <a:off x="2135075" y="1633841"/>
            <a:ext cx="7912015" cy="4688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663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D112916-F728-D8B4-8803-1F7E6A59B25C}"/>
              </a:ext>
            </a:extLst>
          </p:cNvPr>
          <p:cNvSpPr txBox="1"/>
          <p:nvPr/>
        </p:nvSpPr>
        <p:spPr>
          <a:xfrm>
            <a:off x="0" y="132735"/>
            <a:ext cx="5043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 err="1">
                <a:solidFill>
                  <a:schemeClr val="bg1"/>
                </a:solidFill>
              </a:rPr>
              <a:t>Results</a:t>
            </a:r>
            <a:endParaRPr lang="it-IT" sz="3200" dirty="0">
              <a:solidFill>
                <a:schemeClr val="bg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1861B4D-4297-FE02-584C-6D3890F871B5}"/>
              </a:ext>
            </a:extLst>
          </p:cNvPr>
          <p:cNvSpPr txBox="1"/>
          <p:nvPr/>
        </p:nvSpPr>
        <p:spPr>
          <a:xfrm>
            <a:off x="162232" y="973394"/>
            <a:ext cx="1185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5) The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correlation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left-right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alpha , intra-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right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alpha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connectivities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emotional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salience</a:t>
            </a: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66ED53F-783A-E336-2156-CF583FE600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218" y="1958100"/>
            <a:ext cx="9189730" cy="411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65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D112916-F728-D8B4-8803-1F7E6A59B25C}"/>
              </a:ext>
            </a:extLst>
          </p:cNvPr>
          <p:cNvSpPr txBox="1"/>
          <p:nvPr/>
        </p:nvSpPr>
        <p:spPr>
          <a:xfrm>
            <a:off x="0" y="132735"/>
            <a:ext cx="5043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chemeClr val="bg1"/>
                </a:solidFill>
              </a:rPr>
              <a:t>Conclusions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1861B4D-4297-FE02-584C-6D3890F871B5}"/>
              </a:ext>
            </a:extLst>
          </p:cNvPr>
          <p:cNvSpPr txBox="1"/>
          <p:nvPr/>
        </p:nvSpPr>
        <p:spPr>
          <a:xfrm>
            <a:off x="162232" y="973394"/>
            <a:ext cx="118577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kern="1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algn="just"/>
            <a:r>
              <a:rPr lang="en-US" sz="2400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1) the </a:t>
            </a:r>
            <a:r>
              <a:rPr lang="en-US" sz="2400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mechanical</a:t>
            </a:r>
            <a:r>
              <a:rPr lang="en-US" sz="2400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 road traffic noise influenced both the </a:t>
            </a:r>
            <a:r>
              <a:rPr lang="en-US" sz="2400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positive</a:t>
            </a:r>
            <a:r>
              <a:rPr lang="en-US" sz="2400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 and </a:t>
            </a:r>
            <a:r>
              <a:rPr lang="en-US" sz="2400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negative</a:t>
            </a:r>
            <a:r>
              <a:rPr lang="en-US" sz="2400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 components of   the emotional saliency. </a:t>
            </a:r>
            <a:r>
              <a:rPr lang="en-US" sz="2400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Natural</a:t>
            </a:r>
            <a:r>
              <a:rPr lang="en-US" sz="2400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 features are inversely correlated to ES-. </a:t>
            </a:r>
          </a:p>
          <a:p>
            <a:pPr algn="just"/>
            <a:endParaRPr lang="en-US" sz="2400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algn="just"/>
            <a:r>
              <a:rPr lang="en-US" sz="24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2) the overall effects of the </a:t>
            </a:r>
            <a:r>
              <a:rPr lang="en-US" sz="2400" b="1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alpha band</a:t>
            </a:r>
            <a:r>
              <a:rPr lang="en-US" sz="24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power revealed the positive effects of spatial settings    react on ES+ scores, and the difference between </a:t>
            </a:r>
            <a:r>
              <a:rPr lang="en-US" sz="2400" b="1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left-right inter-region </a:t>
            </a:r>
            <a:r>
              <a:rPr lang="en-US" sz="24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and </a:t>
            </a:r>
            <a:r>
              <a:rPr lang="en-US" sz="2400" b="1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right intra-region   alpha </a:t>
            </a:r>
            <a:r>
              <a:rPr lang="en-US" sz="24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connectivity related to the ES+ scores differently no matter of the water sound                conditions or only traffic noise. </a:t>
            </a:r>
          </a:p>
          <a:p>
            <a:pPr algn="just"/>
            <a:endParaRPr lang="en-US" sz="2400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algn="just"/>
            <a:r>
              <a:rPr lang="en-US" sz="24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3) the spectral power of the </a:t>
            </a:r>
            <a:r>
              <a:rPr lang="en-US" sz="2400" b="1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gamma band </a:t>
            </a:r>
            <a:r>
              <a:rPr lang="en-US" sz="24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and the </a:t>
            </a:r>
            <a:r>
              <a:rPr lang="en-US" sz="2400" b="1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theta alpha ratios </a:t>
            </a:r>
            <a:r>
              <a:rPr lang="en-US" sz="24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used as the cognitive load index had shown relationship with the negative emotional salience that need further and deeper investigations.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008032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C1861B4D-4297-FE02-584C-6D3890F871B5}"/>
              </a:ext>
            </a:extLst>
          </p:cNvPr>
          <p:cNvSpPr txBox="1"/>
          <p:nvPr/>
        </p:nvSpPr>
        <p:spPr>
          <a:xfrm>
            <a:off x="167148" y="2413337"/>
            <a:ext cx="1185770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800" kern="1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algn="ctr"/>
            <a:r>
              <a:rPr lang="en-US" sz="54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End</a:t>
            </a:r>
          </a:p>
          <a:p>
            <a:endParaRPr lang="en-US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endParaRPr lang="en-US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algn="ctr"/>
            <a:r>
              <a:rPr lang="en-US" sz="24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Thank you!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835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D112916-F728-D8B4-8803-1F7E6A59B25C}"/>
              </a:ext>
            </a:extLst>
          </p:cNvPr>
          <p:cNvSpPr txBox="1"/>
          <p:nvPr/>
        </p:nvSpPr>
        <p:spPr>
          <a:xfrm>
            <a:off x="0" y="132735"/>
            <a:ext cx="41000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 err="1">
                <a:solidFill>
                  <a:schemeClr val="bg1"/>
                </a:solidFill>
              </a:rPr>
              <a:t>Introduction</a:t>
            </a:r>
            <a:endParaRPr lang="it-IT" sz="3200" dirty="0">
              <a:solidFill>
                <a:schemeClr val="bg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1861B4D-4297-FE02-584C-6D3890F871B5}"/>
              </a:ext>
            </a:extLst>
          </p:cNvPr>
          <p:cNvSpPr txBox="1"/>
          <p:nvPr/>
        </p:nvSpPr>
        <p:spPr>
          <a:xfrm>
            <a:off x="162232" y="973394"/>
            <a:ext cx="7842081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b="1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1) traffic noise and water sound</a:t>
            </a:r>
          </a:p>
          <a:p>
            <a:pPr algn="just"/>
            <a:endParaRPr lang="en-US" sz="1800" kern="1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algn="just"/>
            <a:r>
              <a:rPr lang="en-US" sz="1800" b="1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Traffic noise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is a big concern for urban designers and landscape managers since it has been proven to impact 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public health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physically and mentally. </a:t>
            </a:r>
          </a:p>
          <a:p>
            <a:pPr algn="just"/>
            <a:endParaRPr lang="en-US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algn="just"/>
            <a:r>
              <a:rPr lang="en-US" sz="18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The introduction of 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natural sounds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(e.g. water sounds, bird songs) into noisy        urban environments has been treated as an effective strategy for noise reduction     and abatement. Among them, 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water sounds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are commonly used to mask traffic     noise varying in its 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sound features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.</a:t>
            </a:r>
          </a:p>
          <a:p>
            <a:pPr algn="just"/>
            <a:endParaRPr lang="en-US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algn="just"/>
            <a:r>
              <a:rPr lang="en-US" sz="18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Evidence showed that to optimize the effects of the Informational Masking </a:t>
            </a:r>
            <a:r>
              <a:rPr lang="en-US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the sound level of water sound should be </a:t>
            </a:r>
            <a:r>
              <a:rPr lang="en-US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-3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dB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than the traffic noise.</a:t>
            </a:r>
          </a:p>
          <a:p>
            <a:pPr algn="just"/>
            <a:endParaRPr lang="en-US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algn="just"/>
            <a:r>
              <a:rPr lang="en-US" sz="1800" b="1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Question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: Can the spatial setting of water sounds improve the masking effect on     road traffic noise?</a:t>
            </a:r>
          </a:p>
          <a:p>
            <a:endParaRPr lang="en-US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10A4445-E7C0-004C-A770-032A84514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1544" y="1492175"/>
            <a:ext cx="3918224" cy="2909504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B0E72A96-DD50-77BD-E506-36A0660A7C5C}"/>
              </a:ext>
            </a:extLst>
          </p:cNvPr>
          <p:cNvSpPr txBox="1"/>
          <p:nvPr/>
        </p:nvSpPr>
        <p:spPr>
          <a:xfrm>
            <a:off x="8004313" y="4363694"/>
            <a:ext cx="4025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00" dirty="0"/>
              <a:t>From https://ec.europa.eu/research-and-innovation/sites/default/files/hm/field/image/noise%20rome.jpg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841CD6B9-8930-ED3C-0C52-B95FC63E6F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1545" y="4818709"/>
            <a:ext cx="1151726" cy="1727589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3FF061ED-1591-E63E-8C3B-A513254AC5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8384" y="4818709"/>
            <a:ext cx="2591383" cy="1727589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5EEF162C-1D76-2C2C-9DC4-3DFA0782403A}"/>
              </a:ext>
            </a:extLst>
          </p:cNvPr>
          <p:cNvSpPr txBox="1"/>
          <p:nvPr/>
        </p:nvSpPr>
        <p:spPr>
          <a:xfrm>
            <a:off x="8057928" y="6530382"/>
            <a:ext cx="402545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00" dirty="0"/>
              <a:t>From https://www.maxpixel.net/static/photo/1x/</a:t>
            </a:r>
          </a:p>
        </p:txBody>
      </p:sp>
    </p:spTree>
    <p:extLst>
      <p:ext uri="{BB962C8B-B14F-4D97-AF65-F5344CB8AC3E}">
        <p14:creationId xmlns:p14="http://schemas.microsoft.com/office/powerpoint/2010/main" val="1642398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D112916-F728-D8B4-8803-1F7E6A59B25C}"/>
              </a:ext>
            </a:extLst>
          </p:cNvPr>
          <p:cNvSpPr txBox="1"/>
          <p:nvPr/>
        </p:nvSpPr>
        <p:spPr>
          <a:xfrm>
            <a:off x="0" y="132735"/>
            <a:ext cx="41000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 err="1">
                <a:solidFill>
                  <a:schemeClr val="bg1"/>
                </a:solidFill>
              </a:rPr>
              <a:t>Introduction</a:t>
            </a:r>
            <a:endParaRPr lang="it-IT" sz="3200" dirty="0">
              <a:solidFill>
                <a:schemeClr val="bg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1861B4D-4297-FE02-584C-6D3890F871B5}"/>
              </a:ext>
            </a:extLst>
          </p:cNvPr>
          <p:cNvSpPr txBox="1"/>
          <p:nvPr/>
        </p:nvSpPr>
        <p:spPr>
          <a:xfrm>
            <a:off x="162232" y="973394"/>
            <a:ext cx="6762429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2) the application of </a:t>
            </a:r>
            <a:r>
              <a:rPr lang="it-IT" sz="2800" b="1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EEG </a:t>
            </a:r>
            <a:r>
              <a:rPr lang="it-IT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b="0" i="0" dirty="0" err="1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electroencephalogram</a:t>
            </a:r>
            <a:r>
              <a:rPr lang="it-IT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kern="100" dirty="0">
              <a:effectLst/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endParaRPr lang="en-US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algn="just"/>
            <a:r>
              <a:rPr lang="en-US" sz="2000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- N</a:t>
            </a:r>
            <a:r>
              <a:rPr lang="en-US" sz="2000" b="1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eural  oscillation </a:t>
            </a:r>
          </a:p>
          <a:p>
            <a:pPr algn="just"/>
            <a:endParaRPr lang="en-US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algn="just"/>
            <a:r>
              <a:rPr lang="en-US" sz="1800" b="1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Neural oscillations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are rhythmic electrical activity generated in the      central nervous system, 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spontaneously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and in response to 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external      events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, which could be used </a:t>
            </a:r>
            <a:r>
              <a:rPr lang="en-US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as indicators of sonic environments related to the  </a:t>
            </a:r>
            <a:r>
              <a:rPr lang="en-US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comfort</a:t>
            </a:r>
            <a:r>
              <a:rPr lang="en-US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 and </a:t>
            </a:r>
            <a:r>
              <a:rPr lang="en-US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restoration</a:t>
            </a:r>
            <a:r>
              <a:rPr lang="en-US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 of individuals. </a:t>
            </a:r>
          </a:p>
          <a:p>
            <a:pPr algn="just"/>
            <a:endParaRPr lang="en-US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algn="just"/>
            <a:r>
              <a:rPr lang="en-US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- </a:t>
            </a:r>
            <a:r>
              <a:rPr lang="en-US" sz="2000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Brain connectivity </a:t>
            </a:r>
          </a:p>
          <a:p>
            <a:pPr algn="just"/>
            <a:endParaRPr lang="en-US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algn="just"/>
            <a:r>
              <a:rPr lang="en-US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Brain functional connectivity </a:t>
            </a:r>
            <a:r>
              <a:rPr lang="en-US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is defined as the statistical relationships between cerebral signals over time and thus potentially allows              conclusions to be made regarding the </a:t>
            </a:r>
            <a:r>
              <a:rPr lang="en-US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functional interactions </a:t>
            </a:r>
            <a:r>
              <a:rPr lang="en-US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between two or more </a:t>
            </a:r>
            <a:r>
              <a:rPr lang="en-US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brain regions </a:t>
            </a:r>
            <a:r>
              <a:rPr lang="en-US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(</a:t>
            </a:r>
            <a:r>
              <a:rPr lang="it-IT" i="1" kern="100" dirty="0" err="1">
                <a:latin typeface="Times New Roman" panose="02020603050405020304" pitchFamily="18" charset="0"/>
                <a:ea typeface="MS Mincho" panose="02020609040205080304" pitchFamily="49" charset="-128"/>
              </a:rPr>
              <a:t>Gaudet</a:t>
            </a:r>
            <a:r>
              <a:rPr lang="it-IT" i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, Isabelle, et al. 2020</a:t>
            </a:r>
            <a:r>
              <a:rPr lang="en-US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).</a:t>
            </a:r>
          </a:p>
          <a:p>
            <a:endParaRPr lang="en-US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endParaRPr lang="it-IT" dirty="0"/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A8B2CED7-A78A-EB11-5360-2AC95BF0D5F6}"/>
              </a:ext>
            </a:extLst>
          </p:cNvPr>
          <p:cNvGrpSpPr/>
          <p:nvPr/>
        </p:nvGrpSpPr>
        <p:grpSpPr>
          <a:xfrm>
            <a:off x="6904382" y="999942"/>
            <a:ext cx="5406887" cy="3139321"/>
            <a:chOff x="7474226" y="1622750"/>
            <a:chExt cx="5406887" cy="3139321"/>
          </a:xfrm>
        </p:grpSpPr>
        <p:pic>
          <p:nvPicPr>
            <p:cNvPr id="5" name="Immagine 4">
              <a:extLst>
                <a:ext uri="{FF2B5EF4-FFF2-40B4-BE49-F238E27FC236}">
                  <a16:creationId xmlns:a16="http://schemas.microsoft.com/office/drawing/2014/main" id="{277B8698-2613-87B6-728D-110EE31F0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74226" y="1622750"/>
              <a:ext cx="5249366" cy="2847951"/>
            </a:xfrm>
            <a:prstGeom prst="rect">
              <a:avLst/>
            </a:prstGeom>
          </p:spPr>
        </p:pic>
        <p:sp>
          <p:nvSpPr>
            <p:cNvPr id="6" name="CasellaDiTesto 5">
              <a:extLst>
                <a:ext uri="{FF2B5EF4-FFF2-40B4-BE49-F238E27FC236}">
                  <a16:creationId xmlns:a16="http://schemas.microsoft.com/office/drawing/2014/main" id="{19A0ADC6-B427-8A84-9892-63B96F25C744}"/>
                </a:ext>
              </a:extLst>
            </p:cNvPr>
            <p:cNvSpPr txBox="1"/>
            <p:nvPr/>
          </p:nvSpPr>
          <p:spPr>
            <a:xfrm>
              <a:off x="7494505" y="4470701"/>
              <a:ext cx="5386608" cy="2913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900" b="0" dirty="0">
                  <a:solidFill>
                    <a:srgbClr val="222222"/>
                  </a:solidFill>
                  <a:effectLst/>
                  <a:latin typeface="Arial" panose="020B0604020202020204" pitchFamily="34" charset="0"/>
                </a:rPr>
                <a:t>From</a:t>
              </a:r>
              <a:r>
                <a:rPr lang="it-IT" sz="900" b="0" i="1" dirty="0">
                  <a:solidFill>
                    <a:srgbClr val="222222"/>
                  </a:solidFill>
                  <a:effectLst/>
                  <a:latin typeface="Arial" panose="020B0604020202020204" pitchFamily="34" charset="0"/>
                </a:rPr>
                <a:t> Perrotta, G. (2019). </a:t>
              </a:r>
              <a:r>
                <a:rPr lang="it-IT" sz="900" b="0" i="1" dirty="0" err="1">
                  <a:solidFill>
                    <a:srgbClr val="222222"/>
                  </a:solidFill>
                  <a:effectLst/>
                  <a:latin typeface="Arial" panose="020B0604020202020204" pitchFamily="34" charset="0"/>
                </a:rPr>
                <a:t>Sleep-wake</a:t>
              </a:r>
              <a:r>
                <a:rPr lang="it-IT" sz="900" b="0" i="1" dirty="0">
                  <a:solidFill>
                    <a:srgbClr val="222222"/>
                  </a:solidFill>
                  <a:effectLst/>
                  <a:latin typeface="Arial" panose="020B0604020202020204" pitchFamily="34" charset="0"/>
                </a:rPr>
                <a:t> disorders: Definition, </a:t>
              </a:r>
              <a:r>
                <a:rPr lang="it-IT" sz="900" b="0" i="1" dirty="0" err="1">
                  <a:solidFill>
                    <a:srgbClr val="222222"/>
                  </a:solidFill>
                  <a:effectLst/>
                  <a:latin typeface="Arial" panose="020B0604020202020204" pitchFamily="34" charset="0"/>
                </a:rPr>
                <a:t>contexts</a:t>
              </a:r>
              <a:r>
                <a:rPr lang="it-IT" sz="900" b="0" i="1" dirty="0">
                  <a:solidFill>
                    <a:srgbClr val="222222"/>
                  </a:solidFill>
                  <a:effectLst/>
                  <a:latin typeface="Arial" panose="020B0604020202020204" pitchFamily="34" charset="0"/>
                </a:rPr>
                <a:t> and </a:t>
              </a:r>
              <a:r>
                <a:rPr lang="it-IT" sz="900" b="0" i="1" dirty="0" err="1">
                  <a:solidFill>
                    <a:srgbClr val="222222"/>
                  </a:solidFill>
                  <a:effectLst/>
                  <a:latin typeface="Arial" panose="020B0604020202020204" pitchFamily="34" charset="0"/>
                </a:rPr>
                <a:t>neural</a:t>
              </a:r>
              <a:r>
                <a:rPr lang="it-IT" sz="900" b="0" i="1" dirty="0">
                  <a:solidFill>
                    <a:srgbClr val="22222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it-IT" sz="900" b="0" i="1" dirty="0" err="1">
                  <a:solidFill>
                    <a:srgbClr val="222222"/>
                  </a:solidFill>
                  <a:effectLst/>
                  <a:latin typeface="Arial" panose="020B0604020202020204" pitchFamily="34" charset="0"/>
                </a:rPr>
                <a:t>correlations</a:t>
              </a:r>
              <a:r>
                <a:rPr lang="it-IT" sz="900" b="0" i="1" dirty="0">
                  <a:solidFill>
                    <a:srgbClr val="222222"/>
                  </a:solidFill>
                  <a:effectLst/>
                  <a:latin typeface="Arial" panose="020B0604020202020204" pitchFamily="34" charset="0"/>
                </a:rPr>
                <a:t>. J </a:t>
              </a:r>
              <a:r>
                <a:rPr lang="it-IT" sz="900" b="0" i="1" dirty="0" err="1">
                  <a:solidFill>
                    <a:srgbClr val="222222"/>
                  </a:solidFill>
                  <a:effectLst/>
                  <a:latin typeface="Arial" panose="020B0604020202020204" pitchFamily="34" charset="0"/>
                </a:rPr>
                <a:t>Neurol</a:t>
              </a:r>
              <a:r>
                <a:rPr lang="it-IT" sz="900" b="0" i="1" dirty="0">
                  <a:solidFill>
                    <a:srgbClr val="22222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it-IT" sz="900" b="0" i="1" dirty="0" err="1">
                  <a:solidFill>
                    <a:srgbClr val="222222"/>
                  </a:solidFill>
                  <a:effectLst/>
                  <a:latin typeface="Arial" panose="020B0604020202020204" pitchFamily="34" charset="0"/>
                </a:rPr>
                <a:t>Psychol</a:t>
              </a:r>
              <a:r>
                <a:rPr lang="it-IT" sz="900" b="0" i="1" dirty="0">
                  <a:solidFill>
                    <a:srgbClr val="222222"/>
                  </a:solidFill>
                  <a:effectLst/>
                  <a:latin typeface="Arial" panose="020B0604020202020204" pitchFamily="34" charset="0"/>
                </a:rPr>
                <a:t>, 7(09)</a:t>
              </a:r>
              <a:endParaRPr lang="it-IT" sz="900" i="1" dirty="0"/>
            </a:p>
          </p:txBody>
        </p:sp>
      </p:grp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0D0AB3DC-F853-A100-5537-081E622B6880}"/>
              </a:ext>
            </a:extLst>
          </p:cNvPr>
          <p:cNvGrpSpPr/>
          <p:nvPr/>
        </p:nvGrpSpPr>
        <p:grpSpPr>
          <a:xfrm>
            <a:off x="6904382" y="4014429"/>
            <a:ext cx="5710983" cy="2851452"/>
            <a:chOff x="6904382" y="4014429"/>
            <a:chExt cx="5710983" cy="2851452"/>
          </a:xfrm>
        </p:grpSpPr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4A345C93-3DF0-1F1E-1806-D1218E2A4D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04382" y="4014429"/>
              <a:ext cx="5710983" cy="2851452"/>
            </a:xfrm>
            <a:prstGeom prst="rect">
              <a:avLst/>
            </a:prstGeom>
          </p:spPr>
        </p:pic>
        <p:sp>
          <p:nvSpPr>
            <p:cNvPr id="7" name="CasellaDiTesto 6">
              <a:extLst>
                <a:ext uri="{FF2B5EF4-FFF2-40B4-BE49-F238E27FC236}">
                  <a16:creationId xmlns:a16="http://schemas.microsoft.com/office/drawing/2014/main" id="{FC53A82A-3CFB-E3A2-96C3-BD36C35C0A7E}"/>
                </a:ext>
              </a:extLst>
            </p:cNvPr>
            <p:cNvSpPr txBox="1"/>
            <p:nvPr/>
          </p:nvSpPr>
          <p:spPr>
            <a:xfrm>
              <a:off x="6984295" y="6415761"/>
              <a:ext cx="5267339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900" dirty="0">
                  <a:solidFill>
                    <a:srgbClr val="222222"/>
                  </a:solidFill>
                  <a:latin typeface="Arial" panose="020B0604020202020204" pitchFamily="34" charset="0"/>
                </a:rPr>
                <a:t>From https://mne.tools/0.13/auto_examples/connectivity/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64269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D112916-F728-D8B4-8803-1F7E6A59B25C}"/>
              </a:ext>
            </a:extLst>
          </p:cNvPr>
          <p:cNvSpPr txBox="1"/>
          <p:nvPr/>
        </p:nvSpPr>
        <p:spPr>
          <a:xfrm>
            <a:off x="0" y="132735"/>
            <a:ext cx="41000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chemeClr val="bg1"/>
                </a:solidFill>
              </a:rPr>
              <a:t>Experiment Design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1861B4D-4297-FE02-584C-6D3890F871B5}"/>
              </a:ext>
            </a:extLst>
          </p:cNvPr>
          <p:cNvSpPr txBox="1"/>
          <p:nvPr/>
        </p:nvSpPr>
        <p:spPr>
          <a:xfrm>
            <a:off x="162232" y="970376"/>
            <a:ext cx="6096000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the </a:t>
            </a:r>
            <a:r>
              <a:rPr lang="it-IT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independent</a:t>
            </a:r>
            <a:r>
              <a:rPr lang="it-IT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endParaRPr lang="it-IT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dirty="0"/>
          </a:p>
          <a:p>
            <a:r>
              <a:rPr lang="it-IT" sz="2000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The </a:t>
            </a:r>
            <a:r>
              <a:rPr lang="it-IT" sz="2000" kern="100" dirty="0" err="1">
                <a:latin typeface="Times New Roman" panose="02020603050405020304" pitchFamily="18" charset="0"/>
                <a:ea typeface="MS Mincho" panose="02020609040205080304" pitchFamily="49" charset="-128"/>
              </a:rPr>
              <a:t>spatial</a:t>
            </a:r>
            <a:r>
              <a:rPr lang="it-IT" sz="2000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 settings of the water sounds:</a:t>
            </a:r>
          </a:p>
          <a:p>
            <a:endParaRPr lang="it-IT" sz="2000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Frontal-fixed Position Water sound (FPW)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Two-position Switching Water sound (TSW)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Four-position </a:t>
            </a:r>
            <a:r>
              <a:rPr lang="en-US" kern="100" dirty="0" err="1">
                <a:latin typeface="Times New Roman" panose="02020603050405020304" pitchFamily="18" charset="0"/>
                <a:ea typeface="MS Mincho" panose="02020609040205080304" pitchFamily="49" charset="-128"/>
              </a:rPr>
              <a:t>randomised</a:t>
            </a:r>
            <a:r>
              <a:rPr lang="en-US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 Moving Water sounds (FMW)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Road Traffic </a:t>
            </a:r>
            <a:r>
              <a:rPr lang="it-IT" kern="100" dirty="0" err="1">
                <a:latin typeface="Times New Roman" panose="02020603050405020304" pitchFamily="18" charset="0"/>
                <a:ea typeface="MS Mincho" panose="02020609040205080304" pitchFamily="49" charset="-128"/>
              </a:rPr>
              <a:t>Noise</a:t>
            </a:r>
            <a:r>
              <a:rPr lang="it-IT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 (RTN)</a:t>
            </a: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F4AAE88B-43A8-F437-10C6-F481CE181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720921"/>
            <a:ext cx="5933768" cy="3216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113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D112916-F728-D8B4-8803-1F7E6A59B25C}"/>
              </a:ext>
            </a:extLst>
          </p:cNvPr>
          <p:cNvSpPr txBox="1"/>
          <p:nvPr/>
        </p:nvSpPr>
        <p:spPr>
          <a:xfrm>
            <a:off x="0" y="132735"/>
            <a:ext cx="41000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chemeClr val="bg1"/>
                </a:solidFill>
              </a:rPr>
              <a:t>Experiment Design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1861B4D-4297-FE02-584C-6D3890F871B5}"/>
              </a:ext>
            </a:extLst>
          </p:cNvPr>
          <p:cNvSpPr txBox="1"/>
          <p:nvPr/>
        </p:nvSpPr>
        <p:spPr>
          <a:xfrm>
            <a:off x="162232" y="973394"/>
            <a:ext cx="11857703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the </a:t>
            </a:r>
            <a:r>
              <a:rPr lang="it-IT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dependent</a:t>
            </a:r>
            <a:r>
              <a:rPr lang="it-IT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variables</a:t>
            </a:r>
            <a:endParaRPr lang="it-IT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dirty="0"/>
          </a:p>
          <a:p>
            <a:pPr marL="342900" indent="-342900">
              <a:buFontTx/>
              <a:buChar char="-"/>
            </a:pPr>
            <a:r>
              <a:rPr lang="it-IT" sz="2000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Post-doc </a:t>
            </a:r>
            <a:r>
              <a:rPr lang="it-IT" sz="2000" b="1" kern="100" dirty="0" err="1">
                <a:latin typeface="Times New Roman" panose="02020603050405020304" pitchFamily="18" charset="0"/>
                <a:ea typeface="MS Mincho" panose="02020609040205080304" pitchFamily="49" charset="-128"/>
              </a:rPr>
              <a:t>questionnaire</a:t>
            </a:r>
            <a:r>
              <a:rPr lang="it-IT" sz="2000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:</a:t>
            </a:r>
          </a:p>
          <a:p>
            <a:endParaRPr lang="it-IT" sz="2000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descriptors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naturalness, mechanicalness, smoothness, rhythmicalness, spaciousness, and familiarity</a:t>
            </a: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Positive component of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emotional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saliency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(ES+): </a:t>
            </a:r>
          </a:p>
          <a:p>
            <a:r>
              <a:rPr lang="en-US" sz="18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    pleasant, happy, stimulating, attractive, energetic, calm;</a:t>
            </a: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Negative component of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emotional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saliency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(ES-): </a:t>
            </a:r>
          </a:p>
          <a:p>
            <a:r>
              <a:rPr lang="en-US" sz="1800" kern="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    boring, unpleasant, nervous, weak, sad, unattractive 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lang="it-IT" sz="2000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EEG </a:t>
            </a:r>
            <a:r>
              <a:rPr lang="it-IT" sz="2000" b="1" kern="100" dirty="0" err="1">
                <a:latin typeface="Times New Roman" panose="02020603050405020304" pitchFamily="18" charset="0"/>
                <a:ea typeface="MS Mincho" panose="02020609040205080304" pitchFamily="49" charset="-128"/>
              </a:rPr>
              <a:t>measurements</a:t>
            </a:r>
            <a:r>
              <a:rPr lang="it-IT" sz="2000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:</a:t>
            </a: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spectral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power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distribution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(frequency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bands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delta/theta/alpha/beta/gamma)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theta/alpha ratio + alpha/beta ratio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brain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connectivity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dwPLI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3603CC0E-0243-D21E-B3CF-3F80A8EB4BD5}"/>
              </a:ext>
            </a:extLst>
          </p:cNvPr>
          <p:cNvGrpSpPr/>
          <p:nvPr/>
        </p:nvGrpSpPr>
        <p:grpSpPr>
          <a:xfrm>
            <a:off x="8155629" y="3299847"/>
            <a:ext cx="3615981" cy="3311165"/>
            <a:chOff x="8023108" y="3034804"/>
            <a:chExt cx="3615981" cy="3311165"/>
          </a:xfrm>
        </p:grpSpPr>
        <p:pic>
          <p:nvPicPr>
            <p:cNvPr id="7" name="Immagine 6">
              <a:extLst>
                <a:ext uri="{FF2B5EF4-FFF2-40B4-BE49-F238E27FC236}">
                  <a16:creationId xmlns:a16="http://schemas.microsoft.com/office/drawing/2014/main" id="{DCAD77CB-AA16-D187-221B-8AAAA46F3B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594" t="25329" r="50040" b="31604"/>
            <a:stretch/>
          </p:blipFill>
          <p:spPr>
            <a:xfrm>
              <a:off x="10005464" y="3034804"/>
              <a:ext cx="1409026" cy="1447457"/>
            </a:xfrm>
            <a:prstGeom prst="rect">
              <a:avLst/>
            </a:prstGeom>
          </p:spPr>
        </p:pic>
        <p:pic>
          <p:nvPicPr>
            <p:cNvPr id="9" name="Immagine 8">
              <a:extLst>
                <a:ext uri="{FF2B5EF4-FFF2-40B4-BE49-F238E27FC236}">
                  <a16:creationId xmlns:a16="http://schemas.microsoft.com/office/drawing/2014/main" id="{9F5F1778-C504-D4F7-0E86-C442D273D4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57" t="8490" r="74477"/>
            <a:stretch/>
          </p:blipFill>
          <p:spPr>
            <a:xfrm>
              <a:off x="8023108" y="3034804"/>
              <a:ext cx="1693461" cy="1659848"/>
            </a:xfrm>
            <a:prstGeom prst="rect">
              <a:avLst/>
            </a:prstGeom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9C282A9F-FF30-5CC1-6053-8E81EBEC7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14705" y="4694652"/>
              <a:ext cx="1724384" cy="1651317"/>
            </a:xfrm>
            <a:prstGeom prst="rect">
              <a:avLst/>
            </a:prstGeom>
          </p:spPr>
        </p:pic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0A66A646-105D-A777-553A-93718E7E17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1199" r="50000"/>
            <a:stretch/>
          </p:blipFill>
          <p:spPr>
            <a:xfrm>
              <a:off x="8023108" y="4738145"/>
              <a:ext cx="1876171" cy="15286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10355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D112916-F728-D8B4-8803-1F7E6A59B25C}"/>
              </a:ext>
            </a:extLst>
          </p:cNvPr>
          <p:cNvSpPr txBox="1"/>
          <p:nvPr/>
        </p:nvSpPr>
        <p:spPr>
          <a:xfrm>
            <a:off x="0" y="132735"/>
            <a:ext cx="5043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chemeClr val="bg1"/>
                </a:solidFill>
              </a:rPr>
              <a:t>Experiment Procedure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1861B4D-4297-FE02-584C-6D3890F871B5}"/>
              </a:ext>
            </a:extLst>
          </p:cNvPr>
          <p:cNvSpPr txBox="1"/>
          <p:nvPr/>
        </p:nvSpPr>
        <p:spPr>
          <a:xfrm>
            <a:off x="162233" y="973394"/>
            <a:ext cx="67403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the playback of sounds</a:t>
            </a:r>
          </a:p>
          <a:p>
            <a:endParaRPr lang="it-IT" dirty="0"/>
          </a:p>
          <a:p>
            <a:pPr marL="285750" indent="-285750">
              <a:buFontTx/>
              <a:buChar char="-"/>
            </a:pP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Place: </a:t>
            </a:r>
          </a:p>
          <a:p>
            <a:pPr marL="285750" indent="-285750">
              <a:buFontTx/>
              <a:buChar char="-"/>
            </a:pPr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 i-Lab,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Department of Architecture and Industrial Design</a:t>
            </a: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Sound system: </a:t>
            </a:r>
          </a:p>
          <a:p>
            <a:pPr marL="285750" indent="-285750">
              <a:buFontTx/>
              <a:buChar char="-"/>
            </a:pPr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Astro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Spatial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Audio 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 Adorn A55 Martin Audio; 2 Sx110 Martin Audio; SARA II Premium Rendering Engine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it-IT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Spatial</a:t>
            </a: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sound settings:</a:t>
            </a:r>
          </a:p>
          <a:p>
            <a:pPr marL="285750" indent="-285750">
              <a:buFontTx/>
              <a:buChar char="-"/>
            </a:pPr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&gt;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Plane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wave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traffic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noise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Recorded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from: a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real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urban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park (65 dB(A))</a:t>
            </a: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&gt; Point source: water sounds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Recorded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from: a water stream (62 dB(A))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D8117E17-7473-1FE5-4AE9-59715FEA24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482482" y="4223002"/>
            <a:ext cx="2519652" cy="188973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4DCCF476-CC83-A870-1A37-6A97E1A86F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26" t="7766"/>
          <a:stretch/>
        </p:blipFill>
        <p:spPr>
          <a:xfrm>
            <a:off x="6905687" y="3865905"/>
            <a:ext cx="2742787" cy="2703440"/>
          </a:xfrm>
          <a:prstGeom prst="rect">
            <a:avLst/>
          </a:prstGeom>
        </p:spPr>
      </p:pic>
      <p:sp>
        <p:nvSpPr>
          <p:cNvPr id="14" name="Rettangolo 13">
            <a:extLst>
              <a:ext uri="{FF2B5EF4-FFF2-40B4-BE49-F238E27FC236}">
                <a16:creationId xmlns:a16="http://schemas.microsoft.com/office/drawing/2014/main" id="{4C1731C8-FF05-8579-9A47-DE867D6EE2F9}"/>
              </a:ext>
            </a:extLst>
          </p:cNvPr>
          <p:cNvSpPr/>
          <p:nvPr/>
        </p:nvSpPr>
        <p:spPr>
          <a:xfrm>
            <a:off x="6986370" y="992047"/>
            <a:ext cx="4755269" cy="270344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A70687D5-233E-D6F2-693E-B84E42CFEC2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 t="13084" r="54353" b="13208"/>
          <a:stretch/>
        </p:blipFill>
        <p:spPr>
          <a:xfrm>
            <a:off x="7073049" y="1136375"/>
            <a:ext cx="2094190" cy="2292625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B401DD46-01C3-9789-6ACD-EEADA6FB2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9162380" y="1235592"/>
            <a:ext cx="2094190" cy="2094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232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D112916-F728-D8B4-8803-1F7E6A59B25C}"/>
              </a:ext>
            </a:extLst>
          </p:cNvPr>
          <p:cNvSpPr txBox="1"/>
          <p:nvPr/>
        </p:nvSpPr>
        <p:spPr>
          <a:xfrm>
            <a:off x="0" y="132735"/>
            <a:ext cx="5043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chemeClr val="bg1"/>
                </a:solidFill>
              </a:rPr>
              <a:t>Experiment Procedure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1861B4D-4297-FE02-584C-6D3890F871B5}"/>
              </a:ext>
            </a:extLst>
          </p:cNvPr>
          <p:cNvSpPr txBox="1"/>
          <p:nvPr/>
        </p:nvSpPr>
        <p:spPr>
          <a:xfrm>
            <a:off x="162233" y="973394"/>
            <a:ext cx="539042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data </a:t>
            </a:r>
            <a:r>
              <a:rPr lang="it-IT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collection</a:t>
            </a:r>
            <a:endParaRPr lang="it-IT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brain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signals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twenty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subjects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measured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a wearable EEG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headset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(DSI-24). 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3 minutes of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listening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each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condition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subjects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asked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answer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questionnaires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listening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orders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four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conditions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balanced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across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subjects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CA74369-5BC4-1855-D975-F7A8AB3DF0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6350" y="1696528"/>
            <a:ext cx="6203417" cy="3847207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DA53BC62-CBC7-EDCB-63CE-9FC22C46C4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10" t="33539" r="50273" b="23527"/>
          <a:stretch/>
        </p:blipFill>
        <p:spPr>
          <a:xfrm>
            <a:off x="247098" y="3505199"/>
            <a:ext cx="4549752" cy="2944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854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D112916-F728-D8B4-8803-1F7E6A59B25C}"/>
              </a:ext>
            </a:extLst>
          </p:cNvPr>
          <p:cNvSpPr txBox="1"/>
          <p:nvPr/>
        </p:nvSpPr>
        <p:spPr>
          <a:xfrm>
            <a:off x="0" y="132735"/>
            <a:ext cx="5043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chemeClr val="bg1"/>
                </a:solidFill>
              </a:rPr>
              <a:t>Data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C1861B4D-4297-FE02-584C-6D3890F871B5}"/>
                  </a:ext>
                </a:extLst>
              </p:cNvPr>
              <p:cNvSpPr txBox="1"/>
              <p:nvPr/>
            </p:nvSpPr>
            <p:spPr>
              <a:xfrm>
                <a:off x="162233" y="973394"/>
                <a:ext cx="6383530" cy="54821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1) the pipeline of EEG </a:t>
                </a:r>
                <a:r>
                  <a:rPr lang="it-IT" sz="28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analysis</a:t>
                </a:r>
                <a:endParaRPr lang="it-IT" sz="28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it-IT" sz="1800" kern="100" spc="3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r>
                  <a:rPr lang="it-IT" sz="2000" b="1" kern="100" spc="3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- </a:t>
                </a:r>
                <a:r>
                  <a:rPr lang="it-IT" sz="2000" b="1" kern="100" spc="3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Brain </a:t>
                </a:r>
                <a:r>
                  <a:rPr lang="it-IT" sz="2000" b="1" kern="100" spc="30" dirty="0" err="1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R</a:t>
                </a:r>
                <a:r>
                  <a:rPr lang="it-IT" sz="2000" b="1" kern="100" spc="3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egions</a:t>
                </a:r>
                <a:r>
                  <a:rPr lang="it-IT" sz="2000" b="1" kern="100" spc="3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it-IT" sz="2000" b="1" kern="100" spc="3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Division</a:t>
                </a:r>
                <a:r>
                  <a:rPr lang="it-IT" sz="2000" b="1" kern="100" spc="3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:</a:t>
                </a:r>
              </a:p>
              <a:p>
                <a:endParaRPr lang="it-IT" sz="1800" kern="100" spc="3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kern="100" spc="3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frontal (Fp1, Fp2, F3, F4),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kern="100" spc="3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left temporal (F7, T3, T5),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kern="100" spc="3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central (</a:t>
                </a:r>
                <a:r>
                  <a:rPr lang="en-US" sz="1800" kern="100" spc="3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Cz</a:t>
                </a:r>
                <a:r>
                  <a:rPr lang="en-US" sz="1800" kern="100" spc="3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, C3, C4),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kern="100" spc="3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right temporal (F8, T4, T6) 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kern="100" spc="3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posterior regions (P3, P4, O1, O2)</a:t>
                </a:r>
              </a:p>
              <a:p>
                <a:endParaRPr lang="it-IT" sz="1800" kern="100" spc="3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r>
                  <a:rPr lang="en-US" sz="2000" b="1" kern="100" spc="3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- Relative Spectral Power of frequency bands:</a:t>
                </a:r>
              </a:p>
              <a:p>
                <a:pPr indent="180340" algn="just">
                  <a:lnSpc>
                    <a:spcPct val="150000"/>
                  </a:lnSpc>
                  <a:tabLst>
                    <a:tab pos="3330575" algn="l"/>
                  </a:tabLst>
                </a:pPr>
                <a:r>
                  <a:rPr lang="en-US" sz="1800" kern="100" spc="3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b="1" i="1" kern="0">
                        <a:effectLst/>
                        <a:latin typeface="Cambria Math" panose="02040503050406030204" pitchFamily="18" charset="0"/>
                        <a:ea typeface="Cambria" panose="02040503050406030204" pitchFamily="18" charset="0"/>
                        <a:cs typeface="Cambria" panose="02040503050406030204" pitchFamily="18" charset="0"/>
                      </a:rPr>
                      <m:t>𝑹𝑷</m:t>
                    </m:r>
                    <m:r>
                      <a:rPr lang="en-US" sz="1800" kern="0">
                        <a:effectLst/>
                        <a:latin typeface="Cambria Math" panose="02040503050406030204" pitchFamily="18" charset="0"/>
                        <a:ea typeface="Cambria" panose="02040503050406030204" pitchFamily="18" charset="0"/>
                        <a:cs typeface="Cambria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it-IT" sz="1800" i="1" kern="0">
                            <a:effectLst/>
                            <a:latin typeface="Cambria Math" panose="02040503050406030204" pitchFamily="18" charset="0"/>
                            <a:ea typeface="Cambria" panose="02040503050406030204" pitchFamily="18" charset="0"/>
                            <a:cs typeface="Cambria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 kern="0">
                            <a:effectLst/>
                            <a:latin typeface="Cambria Math" panose="02040503050406030204" pitchFamily="18" charset="0"/>
                            <a:ea typeface="Cambria" panose="02040503050406030204" pitchFamily="18" charset="0"/>
                            <a:cs typeface="Cambria" panose="02040503050406030204" pitchFamily="18" charset="0"/>
                          </a:rPr>
                          <m:t>𝒇</m:t>
                        </m:r>
                      </m:e>
                      <m:sub>
                        <m:r>
                          <a:rPr lang="en-US" sz="1800" b="1" i="1" kern="0">
                            <a:effectLst/>
                            <a:latin typeface="Cambria Math" panose="02040503050406030204" pitchFamily="18" charset="0"/>
                            <a:ea typeface="Cambria" panose="02040503050406030204" pitchFamily="18" charset="0"/>
                            <a:cs typeface="Cambria" panose="02040503050406030204" pitchFamily="18" charset="0"/>
                          </a:rPr>
                          <m:t>𝟏</m:t>
                        </m:r>
                        <m:r>
                          <a:rPr lang="en-US" sz="1800" kern="0">
                            <a:effectLst/>
                            <a:latin typeface="Cambria Math" panose="02040503050406030204" pitchFamily="18" charset="0"/>
                            <a:ea typeface="Cambria" panose="02040503050406030204" pitchFamily="18" charset="0"/>
                            <a:cs typeface="Cambria" panose="02040503050406030204" pitchFamily="18" charset="0"/>
                          </a:rPr>
                          <m:t>,</m:t>
                        </m:r>
                      </m:sub>
                    </m:sSub>
                    <m:sSub>
                      <m:sSubPr>
                        <m:ctrlPr>
                          <a:rPr lang="it-IT" sz="1800" i="1" kern="0">
                            <a:effectLst/>
                            <a:latin typeface="Cambria Math" panose="02040503050406030204" pitchFamily="18" charset="0"/>
                            <a:ea typeface="Cambria" panose="02040503050406030204" pitchFamily="18" charset="0"/>
                            <a:cs typeface="Cambria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kern="0">
                            <a:effectLst/>
                            <a:latin typeface="Cambria Math" panose="02040503050406030204" pitchFamily="18" charset="0"/>
                            <a:ea typeface="Cambria" panose="02040503050406030204" pitchFamily="18" charset="0"/>
                            <a:cs typeface="Cambria" panose="02040503050406030204" pitchFamily="18" charset="0"/>
                          </a:rPr>
                          <m:t> </m:t>
                        </m:r>
                        <m:r>
                          <a:rPr lang="en-US" sz="1800" b="1" i="1" kern="0">
                            <a:effectLst/>
                            <a:latin typeface="Cambria Math" panose="02040503050406030204" pitchFamily="18" charset="0"/>
                            <a:ea typeface="Cambria" panose="02040503050406030204" pitchFamily="18" charset="0"/>
                            <a:cs typeface="Cambria" panose="02040503050406030204" pitchFamily="18" charset="0"/>
                          </a:rPr>
                          <m:t>𝒇</m:t>
                        </m:r>
                      </m:e>
                      <m:sub>
                        <m:r>
                          <a:rPr lang="en-US" sz="1800" b="1" i="1" kern="0">
                            <a:effectLst/>
                            <a:latin typeface="Cambria Math" panose="02040503050406030204" pitchFamily="18" charset="0"/>
                            <a:ea typeface="Cambria" panose="02040503050406030204" pitchFamily="18" charset="0"/>
                            <a:cs typeface="Cambria" panose="02040503050406030204" pitchFamily="18" charset="0"/>
                          </a:rPr>
                          <m:t>𝟐</m:t>
                        </m:r>
                        <m:r>
                          <a:rPr lang="en-US" sz="1800" kern="0">
                            <a:effectLst/>
                            <a:latin typeface="Cambria Math" panose="02040503050406030204" pitchFamily="18" charset="0"/>
                            <a:ea typeface="Cambria" panose="02040503050406030204" pitchFamily="18" charset="0"/>
                            <a:cs typeface="Cambria" panose="02040503050406030204" pitchFamily="18" charset="0"/>
                          </a:rPr>
                          <m:t>,</m:t>
                        </m:r>
                      </m:sub>
                    </m:sSub>
                    <m:r>
                      <a:rPr lang="en-US" sz="1800" kern="0">
                        <a:effectLst/>
                        <a:latin typeface="Cambria Math" panose="02040503050406030204" pitchFamily="18" charset="0"/>
                        <a:ea typeface="Cambria" panose="02040503050406030204" pitchFamily="18" charset="0"/>
                        <a:cs typeface="Cambria" panose="02040503050406030204" pitchFamily="18" charset="0"/>
                      </a:rPr>
                      <m:t>)=</m:t>
                    </m:r>
                    <m:d>
                      <m:dPr>
                        <m:begChr m:val="["/>
                        <m:endChr m:val="]"/>
                        <m:ctrlPr>
                          <a:rPr lang="it-IT" sz="1800" i="1" kern="0">
                            <a:effectLst/>
                            <a:latin typeface="Cambria Math" panose="02040503050406030204" pitchFamily="18" charset="0"/>
                            <a:ea typeface="Cambria" panose="02040503050406030204" pitchFamily="18" charset="0"/>
                            <a:cs typeface="Cambria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1" i="1" kern="0">
                            <a:effectLst/>
                            <a:latin typeface="Cambria Math" panose="02040503050406030204" pitchFamily="18" charset="0"/>
                            <a:ea typeface="Cambria" panose="02040503050406030204" pitchFamily="18" charset="0"/>
                            <a:cs typeface="Cambria" panose="02040503050406030204" pitchFamily="18" charset="0"/>
                          </a:rPr>
                          <m:t>𝑷</m:t>
                        </m:r>
                        <m:r>
                          <a:rPr lang="en-US" sz="1800" kern="0">
                            <a:effectLst/>
                            <a:latin typeface="Cambria Math" panose="02040503050406030204" pitchFamily="18" charset="0"/>
                            <a:ea typeface="Cambria" panose="02040503050406030204" pitchFamily="18" charset="0"/>
                            <a:cs typeface="Cambria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it-IT" sz="1800" i="1" kern="0">
                                <a:effectLst/>
                                <a:latin typeface="Cambria Math" panose="02040503050406030204" pitchFamily="18" charset="0"/>
                                <a:ea typeface="Cambria" panose="02040503050406030204" pitchFamily="18" charset="0"/>
                                <a:cs typeface="Cambria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 kern="0">
                                <a:effectLst/>
                                <a:latin typeface="Cambria Math" panose="02040503050406030204" pitchFamily="18" charset="0"/>
                                <a:ea typeface="Cambria" panose="02040503050406030204" pitchFamily="18" charset="0"/>
                                <a:cs typeface="Cambria" panose="02040503050406030204" pitchFamily="18" charset="0"/>
                              </a:rPr>
                              <m:t>𝒇</m:t>
                            </m:r>
                          </m:e>
                          <m:sub>
                            <m:r>
                              <a:rPr lang="en-US" sz="1800" b="1" i="1" kern="0">
                                <a:effectLst/>
                                <a:latin typeface="Cambria Math" panose="02040503050406030204" pitchFamily="18" charset="0"/>
                                <a:ea typeface="Cambria" panose="02040503050406030204" pitchFamily="18" charset="0"/>
                                <a:cs typeface="Cambria" panose="02040503050406030204" pitchFamily="18" charset="0"/>
                              </a:rPr>
                              <m:t>𝟏</m:t>
                            </m:r>
                            <m:r>
                              <a:rPr lang="en-US" sz="1800" kern="0">
                                <a:effectLst/>
                                <a:latin typeface="Cambria Math" panose="02040503050406030204" pitchFamily="18" charset="0"/>
                                <a:ea typeface="Cambria" panose="02040503050406030204" pitchFamily="18" charset="0"/>
                                <a:cs typeface="Cambria" panose="02040503050406030204" pitchFamily="18" charset="0"/>
                              </a:rPr>
                              <m:t>,</m:t>
                            </m:r>
                          </m:sub>
                        </m:sSub>
                        <m:sSub>
                          <m:sSubPr>
                            <m:ctrlPr>
                              <a:rPr lang="it-IT" sz="1800" i="1" kern="0">
                                <a:effectLst/>
                                <a:latin typeface="Cambria Math" panose="02040503050406030204" pitchFamily="18" charset="0"/>
                                <a:ea typeface="Cambria" panose="02040503050406030204" pitchFamily="18" charset="0"/>
                                <a:cs typeface="Cambria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kern="0">
                                <a:effectLst/>
                                <a:latin typeface="Cambria Math" panose="02040503050406030204" pitchFamily="18" charset="0"/>
                                <a:ea typeface="Cambria" panose="02040503050406030204" pitchFamily="18" charset="0"/>
                                <a:cs typeface="Cambria" panose="02040503050406030204" pitchFamily="18" charset="0"/>
                              </a:rPr>
                              <m:t> </m:t>
                            </m:r>
                            <m:r>
                              <a:rPr lang="en-US" sz="1800" b="1" i="1" kern="0">
                                <a:effectLst/>
                                <a:latin typeface="Cambria Math" panose="02040503050406030204" pitchFamily="18" charset="0"/>
                                <a:ea typeface="Cambria" panose="02040503050406030204" pitchFamily="18" charset="0"/>
                                <a:cs typeface="Cambria" panose="02040503050406030204" pitchFamily="18" charset="0"/>
                              </a:rPr>
                              <m:t>𝒇</m:t>
                            </m:r>
                          </m:e>
                          <m:sub>
                            <m:r>
                              <a:rPr lang="en-US" sz="1800" b="1" i="1" kern="0">
                                <a:effectLst/>
                                <a:latin typeface="Cambria Math" panose="02040503050406030204" pitchFamily="18" charset="0"/>
                                <a:ea typeface="Cambria" panose="02040503050406030204" pitchFamily="18" charset="0"/>
                                <a:cs typeface="Cambria" panose="02040503050406030204" pitchFamily="18" charset="0"/>
                              </a:rPr>
                              <m:t>𝟐</m:t>
                            </m:r>
                            <m:r>
                              <a:rPr lang="en-US" sz="1800" kern="0">
                                <a:effectLst/>
                                <a:latin typeface="Cambria Math" panose="02040503050406030204" pitchFamily="18" charset="0"/>
                                <a:ea typeface="Cambria" panose="02040503050406030204" pitchFamily="18" charset="0"/>
                                <a:cs typeface="Cambria" panose="02040503050406030204" pitchFamily="18" charset="0"/>
                              </a:rPr>
                              <m:t>,</m:t>
                            </m:r>
                          </m:sub>
                        </m:sSub>
                        <m:r>
                          <a:rPr lang="en-US" sz="1800" kern="0">
                            <a:effectLst/>
                            <a:latin typeface="Cambria Math" panose="02040503050406030204" pitchFamily="18" charset="0"/>
                            <a:ea typeface="Cambria" panose="02040503050406030204" pitchFamily="18" charset="0"/>
                            <a:cs typeface="Cambria" panose="02040503050406030204" pitchFamily="18" charset="0"/>
                          </a:rPr>
                          <m:t>)/</m:t>
                        </m:r>
                        <m:r>
                          <a:rPr lang="en-US" sz="1800" b="1" i="1" kern="0">
                            <a:effectLst/>
                            <a:latin typeface="Cambria Math" panose="02040503050406030204" pitchFamily="18" charset="0"/>
                            <a:ea typeface="Cambria" panose="02040503050406030204" pitchFamily="18" charset="0"/>
                            <a:cs typeface="Cambria" panose="02040503050406030204" pitchFamily="18" charset="0"/>
                          </a:rPr>
                          <m:t>𝑷</m:t>
                        </m:r>
                        <m:r>
                          <a:rPr lang="en-US" sz="1800" kern="0">
                            <a:effectLst/>
                            <a:latin typeface="Cambria Math" panose="02040503050406030204" pitchFamily="18" charset="0"/>
                            <a:ea typeface="Cambria" panose="02040503050406030204" pitchFamily="18" charset="0"/>
                            <a:cs typeface="Cambria" panose="02040503050406030204" pitchFamily="18" charset="0"/>
                          </a:rPr>
                          <m:t>(</m:t>
                        </m:r>
                        <m:r>
                          <a:rPr lang="en-US" sz="1800" b="1" i="1" kern="0">
                            <a:effectLst/>
                            <a:latin typeface="Cambria Math" panose="02040503050406030204" pitchFamily="18" charset="0"/>
                            <a:ea typeface="Cambria" panose="02040503050406030204" pitchFamily="18" charset="0"/>
                            <a:cs typeface="Cambria" panose="02040503050406030204" pitchFamily="18" charset="0"/>
                          </a:rPr>
                          <m:t>𝟏</m:t>
                        </m:r>
                        <m:r>
                          <a:rPr lang="en-US" sz="1800" kern="0">
                            <a:effectLst/>
                            <a:latin typeface="Cambria Math" panose="02040503050406030204" pitchFamily="18" charset="0"/>
                            <a:ea typeface="Cambria" panose="02040503050406030204" pitchFamily="18" charset="0"/>
                            <a:cs typeface="Cambria" panose="02040503050406030204" pitchFamily="18" charset="0"/>
                          </a:rPr>
                          <m:t>,</m:t>
                        </m:r>
                        <m:r>
                          <a:rPr lang="en-US" sz="1800" b="1" i="1" kern="0">
                            <a:effectLst/>
                            <a:latin typeface="Cambria Math" panose="02040503050406030204" pitchFamily="18" charset="0"/>
                            <a:ea typeface="Cambria" panose="02040503050406030204" pitchFamily="18" charset="0"/>
                            <a:cs typeface="Cambria" panose="02040503050406030204" pitchFamily="18" charset="0"/>
                          </a:rPr>
                          <m:t>𝟒𝟓</m:t>
                        </m:r>
                        <m:r>
                          <a:rPr lang="en-US" sz="1800" kern="0">
                            <a:effectLst/>
                            <a:latin typeface="Cambria Math" panose="02040503050406030204" pitchFamily="18" charset="0"/>
                            <a:ea typeface="Cambria" panose="02040503050406030204" pitchFamily="18" charset="0"/>
                            <a:cs typeface="Cambria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sz="1800" kern="0">
                        <a:effectLst/>
                        <a:latin typeface="Cambria Math" panose="02040503050406030204" pitchFamily="18" charset="0"/>
                        <a:ea typeface="Cambria" panose="02040503050406030204" pitchFamily="18" charset="0"/>
                        <a:cs typeface="Cambria" panose="02040503050406030204" pitchFamily="18" charset="0"/>
                      </a:rPr>
                      <m:t>∙</m:t>
                    </m:r>
                    <m:r>
                      <a:rPr lang="en-US" sz="1800" b="1" i="1" kern="0">
                        <a:effectLst/>
                        <a:latin typeface="Cambria Math" panose="02040503050406030204" pitchFamily="18" charset="0"/>
                        <a:ea typeface="Cambria" panose="02040503050406030204" pitchFamily="18" charset="0"/>
                        <a:cs typeface="Cambria" panose="02040503050406030204" pitchFamily="18" charset="0"/>
                      </a:rPr>
                      <m:t>𝟏𝟎𝟎</m:t>
                    </m:r>
                  </m:oMath>
                </a14:m>
                <a:endParaRPr lang="en-US" sz="1800" kern="100" spc="3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180340" algn="just">
                  <a:lnSpc>
                    <a:spcPct val="150000"/>
                  </a:lnSpc>
                  <a:tabLst>
                    <a:tab pos="3330575" algn="l"/>
                  </a:tabLst>
                </a:pPr>
                <a:r>
                  <a:rPr lang="en-US" sz="1800" kern="100" spc="3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(delta/theta/alpha/beta/gamma)</a:t>
                </a:r>
              </a:p>
              <a:p>
                <a:pPr algn="just">
                  <a:lnSpc>
                    <a:spcPct val="150000"/>
                  </a:lnSpc>
                  <a:tabLst>
                    <a:tab pos="3330575" algn="l"/>
                  </a:tabLst>
                </a:pPr>
                <a:r>
                  <a:rPr lang="en-US" sz="2000" b="1" kern="100" spc="3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- Brain Connectivity Index:</a:t>
                </a:r>
                <a:endParaRPr lang="en-US" sz="2000" b="1" kern="100" spc="3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just">
                  <a:lnSpc>
                    <a:spcPct val="150000"/>
                  </a:lnSpc>
                  <a:tabLst>
                    <a:tab pos="3330575" algn="l"/>
                  </a:tabLst>
                </a:pPr>
                <a:r>
                  <a:rPr lang="en-US" kern="100" spc="30" dirty="0">
                    <a:latin typeface="Times New Roman" panose="02020603050405020304" pitchFamily="18" charset="0"/>
                  </a:rPr>
                  <a:t>the debiased weighted phase lag index </a:t>
                </a:r>
                <a:r>
                  <a:rPr lang="en-US" kern="100" spc="30" dirty="0" err="1">
                    <a:latin typeface="Times New Roman" panose="02020603050405020304" pitchFamily="18" charset="0"/>
                  </a:rPr>
                  <a:t>dwPLI</a:t>
                </a:r>
                <a:r>
                  <a:rPr lang="en-US" kern="100" spc="30" dirty="0">
                    <a:latin typeface="Times New Roman" panose="02020603050405020304" pitchFamily="18" charset="0"/>
                  </a:rPr>
                  <a:t> (</a:t>
                </a:r>
                <a:r>
                  <a:rPr lang="it-IT" i="1" kern="100" spc="30" dirty="0" err="1">
                    <a:latin typeface="Times New Roman" panose="02020603050405020304" pitchFamily="18" charset="0"/>
                  </a:rPr>
                  <a:t>Vinck</a:t>
                </a:r>
                <a:r>
                  <a:rPr lang="it-IT" i="1" kern="100" spc="30" dirty="0">
                    <a:latin typeface="Times New Roman" panose="02020603050405020304" pitchFamily="18" charset="0"/>
                  </a:rPr>
                  <a:t>, Martin, et al., 2011</a:t>
                </a:r>
                <a:r>
                  <a:rPr lang="en-US" kern="100" spc="30" dirty="0">
                    <a:latin typeface="Times New Roman" panose="02020603050405020304" pitchFamily="18" charset="0"/>
                  </a:rPr>
                  <a:t>)</a:t>
                </a:r>
                <a:endParaRPr lang="it-IT" kern="100" spc="30" dirty="0">
                  <a:latin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C1861B4D-4297-FE02-584C-6D3890F871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233" y="973394"/>
                <a:ext cx="6383530" cy="5482142"/>
              </a:xfrm>
              <a:prstGeom prst="rect">
                <a:avLst/>
              </a:prstGeom>
              <a:blipFill>
                <a:blip r:embed="rId2"/>
                <a:stretch>
                  <a:fillRect l="-2006" t="-1224" r="-764" b="-89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Immagine 2">
            <a:extLst>
              <a:ext uri="{FF2B5EF4-FFF2-40B4-BE49-F238E27FC236}">
                <a16:creationId xmlns:a16="http://schemas.microsoft.com/office/drawing/2014/main" id="{E03CCA89-DAC4-B637-02F3-82276F0D07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878" r="51087" b="2576"/>
          <a:stretch/>
        </p:blipFill>
        <p:spPr>
          <a:xfrm>
            <a:off x="6545763" y="1120929"/>
            <a:ext cx="5484004" cy="4850296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E3F694FD-3F35-67B4-B4FB-3178DB73F4E0}"/>
              </a:ext>
            </a:extLst>
          </p:cNvPr>
          <p:cNvSpPr txBox="1"/>
          <p:nvPr/>
        </p:nvSpPr>
        <p:spPr>
          <a:xfrm>
            <a:off x="6545763" y="6016488"/>
            <a:ext cx="536794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00" dirty="0"/>
              <a:t>From https://eeglab.org/assets/images/tutorial_image.png</a:t>
            </a:r>
          </a:p>
        </p:txBody>
      </p:sp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4330573C-1378-FA78-753A-5B697EA548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974" y="6131904"/>
            <a:ext cx="2924583" cy="67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768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D112916-F728-D8B4-8803-1F7E6A59B25C}"/>
              </a:ext>
            </a:extLst>
          </p:cNvPr>
          <p:cNvSpPr txBox="1"/>
          <p:nvPr/>
        </p:nvSpPr>
        <p:spPr>
          <a:xfrm>
            <a:off x="0" y="132735"/>
            <a:ext cx="5043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 err="1">
                <a:solidFill>
                  <a:schemeClr val="bg1"/>
                </a:solidFill>
              </a:rPr>
              <a:t>Results</a:t>
            </a:r>
            <a:endParaRPr lang="it-IT" sz="3200" dirty="0">
              <a:solidFill>
                <a:schemeClr val="bg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1861B4D-4297-FE02-584C-6D3890F871B5}"/>
              </a:ext>
            </a:extLst>
          </p:cNvPr>
          <p:cNvSpPr txBox="1"/>
          <p:nvPr/>
        </p:nvSpPr>
        <p:spPr>
          <a:xfrm>
            <a:off x="162232" y="973394"/>
            <a:ext cx="118577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Correlation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subjective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descriptors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emotional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salience</a:t>
            </a: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dirty="0"/>
          </a:p>
          <a:p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4D62D2D-D7EB-E7DE-EC90-3E7B2E06FF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74" y="1633839"/>
            <a:ext cx="11232418" cy="501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868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1968</TotalTime>
  <Words>838</Words>
  <Application>Microsoft Office PowerPoint</Application>
  <PresentationFormat>Widescreen</PresentationFormat>
  <Paragraphs>129</Paragraphs>
  <Slides>15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4" baseType="lpstr">
      <vt:lpstr>맑은 고딕</vt:lpstr>
      <vt:lpstr>MS Mincho</vt:lpstr>
      <vt:lpstr>Arial</vt:lpstr>
      <vt:lpstr>Calibri</vt:lpstr>
      <vt:lpstr>Cambria</vt:lpstr>
      <vt:lpstr>Cambria Math</vt:lpstr>
      <vt:lpstr>Times New Roman</vt:lpstr>
      <vt:lpstr>Wingdings</vt:lpstr>
      <vt:lpstr>Office 테마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joker</cp:lastModifiedBy>
  <cp:revision>70</cp:revision>
  <dcterms:created xsi:type="dcterms:W3CDTF">2021-03-09T13:42:48Z</dcterms:created>
  <dcterms:modified xsi:type="dcterms:W3CDTF">2023-03-03T11:02:20Z</dcterms:modified>
</cp:coreProperties>
</file>

<file path=docProps/thumbnail.jpeg>
</file>